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media/audio1" ContentType="audio/x-wav"/>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8" r:id="rId3"/>
    <p:sldId id="293" r:id="rId4"/>
    <p:sldId id="282" r:id="rId5"/>
    <p:sldId id="279" r:id="rId6"/>
    <p:sldId id="295" r:id="rId7"/>
    <p:sldId id="289" r:id="rId8"/>
    <p:sldId id="296" r:id="rId9"/>
    <p:sldId id="280" r:id="rId10"/>
    <p:sldId id="294" r:id="rId11"/>
    <p:sldId id="307" r:id="rId12"/>
    <p:sldId id="287" r:id="rId13"/>
    <p:sldId id="285" r:id="rId14"/>
    <p:sldId id="288" r:id="rId15"/>
    <p:sldId id="297" r:id="rId16"/>
    <p:sldId id="257" r:id="rId17"/>
    <p:sldId id="266" r:id="rId18"/>
    <p:sldId id="265" r:id="rId19"/>
    <p:sldId id="303" r:id="rId20"/>
    <p:sldId id="272" r:id="rId21"/>
    <p:sldId id="305" r:id="rId22"/>
    <p:sldId id="311" r:id="rId23"/>
    <p:sldId id="306" r:id="rId24"/>
    <p:sldId id="312" r:id="rId25"/>
    <p:sldId id="298" r:id="rId26"/>
    <p:sldId id="299" r:id="rId27"/>
    <p:sldId id="309" r:id="rId28"/>
    <p:sldId id="302" r:id="rId29"/>
    <p:sldId id="310" r:id="rId30"/>
    <p:sldId id="277" r:id="rId31"/>
    <p:sldId id="274" r:id="rId3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008000"/>
    <a:srgbClr val="33CC33"/>
    <a:srgbClr val="FF0066"/>
    <a:srgbClr val="00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4926" autoAdjust="0"/>
    <p:restoredTop sz="94660"/>
  </p:normalViewPr>
  <p:slideViewPr>
    <p:cSldViewPr>
      <p:cViewPr varScale="1">
        <p:scale>
          <a:sx n="69" d="100"/>
          <a:sy n="69" d="100"/>
        </p:scale>
        <p:origin x="-1440" y="-10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ADA45E1-F04A-4129-9C90-5DEBAFC67A99}" type="datetimeFigureOut">
              <a:rPr lang="en-US" smtClean="0"/>
              <a:pPr/>
              <a:t>7/11/2016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EDE9767-F6A6-431E-8454-CAE81E7C624F}"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ADA45E1-F04A-4129-9C90-5DEBAFC67A99}" type="datetimeFigureOut">
              <a:rPr lang="en-US" smtClean="0"/>
              <a:pPr/>
              <a:t>7/11/2016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EDE9767-F6A6-431E-8454-CAE81E7C624F}"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ADA45E1-F04A-4129-9C90-5DEBAFC67A99}" type="datetimeFigureOut">
              <a:rPr lang="en-US" smtClean="0"/>
              <a:pPr/>
              <a:t>7/11/2016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EDE9767-F6A6-431E-8454-CAE81E7C624F}"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ADA45E1-F04A-4129-9C90-5DEBAFC67A99}" type="datetimeFigureOut">
              <a:rPr lang="en-US" smtClean="0"/>
              <a:pPr/>
              <a:t>7/11/2016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EDE9767-F6A6-431E-8454-CAE81E7C624F}"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ADA45E1-F04A-4129-9C90-5DEBAFC67A99}" type="datetimeFigureOut">
              <a:rPr lang="en-US" smtClean="0"/>
              <a:pPr/>
              <a:t>7/11/2016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EDE9767-F6A6-431E-8454-CAE81E7C624F}"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ADA45E1-F04A-4129-9C90-5DEBAFC67A99}" type="datetimeFigureOut">
              <a:rPr lang="en-US" smtClean="0"/>
              <a:pPr/>
              <a:t>7/11/2016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EDE9767-F6A6-431E-8454-CAE81E7C624F}"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ADA45E1-F04A-4129-9C90-5DEBAFC67A99}" type="datetimeFigureOut">
              <a:rPr lang="en-US" smtClean="0"/>
              <a:pPr/>
              <a:t>7/11/2016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EDE9767-F6A6-431E-8454-CAE81E7C624F}"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ADA45E1-F04A-4129-9C90-5DEBAFC67A99}" type="datetimeFigureOut">
              <a:rPr lang="en-US" smtClean="0"/>
              <a:pPr/>
              <a:t>7/11/2016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EDE9767-F6A6-431E-8454-CAE81E7C624F}"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ADA45E1-F04A-4129-9C90-5DEBAFC67A99}" type="datetimeFigureOut">
              <a:rPr lang="en-US" smtClean="0"/>
              <a:pPr/>
              <a:t>7/11/2016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EDE9767-F6A6-431E-8454-CAE81E7C624F}"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ADA45E1-F04A-4129-9C90-5DEBAFC67A99}" type="datetimeFigureOut">
              <a:rPr lang="en-US" smtClean="0"/>
              <a:pPr/>
              <a:t>7/11/2016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EDE9767-F6A6-431E-8454-CAE81E7C624F}"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ADA45E1-F04A-4129-9C90-5DEBAFC67A99}" type="datetimeFigureOut">
              <a:rPr lang="en-US" smtClean="0"/>
              <a:pPr/>
              <a:t>7/11/2016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EDE9767-F6A6-431E-8454-CAE81E7C624F}"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verTx">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8229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3938588"/>
            <a:ext cx="8229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245225"/>
            <a:ext cx="2133600" cy="476250"/>
          </a:xfrm>
        </p:spPr>
        <p:txBody>
          <a:bodyPr/>
          <a:lstStyle>
            <a:lvl1pPr>
              <a:defRPr/>
            </a:lvl1pPr>
          </a:lstStyle>
          <a:p>
            <a:endParaRPr lang="en-US"/>
          </a:p>
        </p:txBody>
      </p:sp>
      <p:sp>
        <p:nvSpPr>
          <p:cNvPr id="6" name="Footer Placeholder 5"/>
          <p:cNvSpPr>
            <a:spLocks noGrp="1"/>
          </p:cNvSpPr>
          <p:nvPr>
            <p:ph type="ftr" sz="quarter" idx="11"/>
          </p:nvPr>
        </p:nvSpPr>
        <p:spPr>
          <a:xfrm>
            <a:off x="3124200" y="6245225"/>
            <a:ext cx="2895600" cy="476250"/>
          </a:xfrm>
        </p:spPr>
        <p:txBody>
          <a:bodyPr/>
          <a:lstStyle>
            <a:lvl1pPr>
              <a:defRPr/>
            </a:lvl1pPr>
          </a:lstStyle>
          <a:p>
            <a:endParaRPr lang="en-US"/>
          </a:p>
        </p:txBody>
      </p:sp>
      <p:sp>
        <p:nvSpPr>
          <p:cNvPr id="7" name="Slide Number Placeholder 6"/>
          <p:cNvSpPr>
            <a:spLocks noGrp="1"/>
          </p:cNvSpPr>
          <p:nvPr>
            <p:ph type="sldNum" sz="quarter" idx="12"/>
          </p:nvPr>
        </p:nvSpPr>
        <p:spPr>
          <a:xfrm>
            <a:off x="6553200" y="6245225"/>
            <a:ext cx="2133600" cy="476250"/>
          </a:xfrm>
        </p:spPr>
        <p:txBody>
          <a:bodyPr/>
          <a:lstStyle>
            <a:lvl1pPr>
              <a:defRPr/>
            </a:lvl1pPr>
          </a:lstStyle>
          <a:p>
            <a:fld id="{F60F17C8-3F0E-4B8E-B09D-7397ED80E3B0}"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ADA45E1-F04A-4129-9C90-5DEBAFC67A99}" type="datetimeFigureOut">
              <a:rPr lang="en-US" smtClean="0"/>
              <a:pPr/>
              <a:t>7/11/2016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EDE9767-F6A6-431E-8454-CAE81E7C624F}"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 Target="slide16.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slide" Target="slide10.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2.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3.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4.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audio" Target="../media/audio1"/><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0"/>
            <a:ext cx="9144000" cy="1862048"/>
          </a:xfrm>
          <a:prstGeom prst="rect">
            <a:avLst/>
          </a:prstGeom>
          <a:solidFill>
            <a:srgbClr val="7030A0"/>
          </a:solid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115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INTERNET</a:t>
            </a:r>
            <a:endParaRPr lang="en-US" sz="115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1028" name="AutoShape 4" descr="https://pixabay.com/static/uploads/photo/2012/04/26/14/14/internet-42583_960_720.pn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0" name="AutoShape 6" descr="https://pixabay.com/static/uploads/photo/2012/04/26/14/14/internet-42583_960_720.pn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8" name="Picture 7" descr="internet-42583_960_720.png"/>
          <p:cNvPicPr>
            <a:picLocks noChangeAspect="1"/>
          </p:cNvPicPr>
          <p:nvPr/>
        </p:nvPicPr>
        <p:blipFill>
          <a:blip r:embed="rId2" cstate="print"/>
          <a:stretch>
            <a:fillRect/>
          </a:stretch>
        </p:blipFill>
        <p:spPr>
          <a:xfrm>
            <a:off x="4800599" y="2133600"/>
            <a:ext cx="4343401" cy="4343400"/>
          </a:xfrm>
          <a:prstGeom prst="rect">
            <a:avLst/>
          </a:prstGeom>
        </p:spPr>
      </p:pic>
      <p:sp>
        <p:nvSpPr>
          <p:cNvPr id="6" name="TextBox 5"/>
          <p:cNvSpPr txBox="1"/>
          <p:nvPr/>
        </p:nvSpPr>
        <p:spPr>
          <a:xfrm>
            <a:off x="914400" y="3200400"/>
            <a:ext cx="3579121" cy="1015663"/>
          </a:xfrm>
          <a:prstGeom prst="rect">
            <a:avLst/>
          </a:prstGeom>
          <a:noFill/>
        </p:spPr>
        <p:txBody>
          <a:bodyPr wrap="none" rtlCol="0">
            <a:spAutoFit/>
          </a:bodyPr>
          <a:lstStyle/>
          <a:p>
            <a:r>
              <a:rPr lang="en-US" sz="6000" dirty="0" smtClean="0">
                <a:solidFill>
                  <a:srgbClr val="FF0000"/>
                </a:solidFill>
              </a:rPr>
              <a:t>What is it !</a:t>
            </a:r>
            <a:endParaRPr lang="en-US" sz="60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checkerboard(across)">
                                      <p:cBhvr>
                                        <p:cTn id="7"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0" y="457200"/>
            <a:ext cx="6629400" cy="2031325"/>
          </a:xfrm>
          <a:prstGeom prst="rect">
            <a:avLst/>
          </a:prstGeom>
          <a:noFill/>
        </p:spPr>
        <p:txBody>
          <a:bodyPr wrap="square" rtlCol="0">
            <a:spAutoFit/>
          </a:bodyPr>
          <a:lstStyle/>
          <a:p>
            <a:pPr algn="ctr"/>
            <a:r>
              <a:rPr lang="en-US" sz="4000" b="1" dirty="0" smtClean="0"/>
              <a:t>Let us  first understand what is networking </a:t>
            </a:r>
            <a:r>
              <a:rPr lang="en-US" sz="2800" dirty="0" smtClean="0"/>
              <a:t>. </a:t>
            </a:r>
            <a:br>
              <a:rPr lang="en-US" sz="2800" dirty="0" smtClean="0"/>
            </a:br>
            <a:endParaRPr lang="en-US" sz="2800" dirty="0" smtClean="0"/>
          </a:p>
          <a:p>
            <a:pPr algn="ctr"/>
            <a:endParaRPr lang="en-US" dirty="0"/>
          </a:p>
        </p:txBody>
      </p:sp>
      <p:sp>
        <p:nvSpPr>
          <p:cNvPr id="4" name="TextBox 3"/>
          <p:cNvSpPr txBox="1"/>
          <p:nvPr/>
        </p:nvSpPr>
        <p:spPr>
          <a:xfrm>
            <a:off x="0" y="2133600"/>
            <a:ext cx="4579395" cy="1877437"/>
          </a:xfrm>
          <a:prstGeom prst="rect">
            <a:avLst/>
          </a:prstGeom>
          <a:noFill/>
        </p:spPr>
        <p:txBody>
          <a:bodyPr wrap="none" rtlCol="0">
            <a:spAutoFit/>
          </a:bodyPr>
          <a:lstStyle/>
          <a:p>
            <a:r>
              <a:rPr lang="en-US" sz="4000" dirty="0" smtClean="0"/>
              <a:t>1. </a:t>
            </a:r>
            <a:r>
              <a:rPr lang="en-US" sz="3600" dirty="0" smtClean="0"/>
              <a:t>Network of friends.</a:t>
            </a:r>
          </a:p>
          <a:p>
            <a:r>
              <a:rPr lang="en-US" sz="3600" dirty="0" smtClean="0"/>
              <a:t>2. Network of railways .</a:t>
            </a:r>
          </a:p>
          <a:p>
            <a:r>
              <a:rPr lang="en-US" sz="3600" dirty="0" smtClean="0"/>
              <a:t>3. Network of phones</a:t>
            </a:r>
            <a:r>
              <a:rPr lang="en-US" sz="4000" dirty="0" smtClean="0"/>
              <a:t>.</a:t>
            </a:r>
            <a:endParaRPr lang="en-US" sz="4000" dirty="0"/>
          </a:p>
        </p:txBody>
      </p:sp>
      <p:pic>
        <p:nvPicPr>
          <p:cNvPr id="26626" name="Picture 2" descr="http://www.websitedesignbykat.com/wp-content/uploads/2014/12/networking-people-800.png"/>
          <p:cNvPicPr>
            <a:picLocks noChangeAspect="1" noChangeArrowheads="1"/>
          </p:cNvPicPr>
          <p:nvPr/>
        </p:nvPicPr>
        <p:blipFill>
          <a:blip r:embed="rId2" cstate="print"/>
          <a:srcRect/>
          <a:stretch>
            <a:fillRect/>
          </a:stretch>
        </p:blipFill>
        <p:spPr bwMode="auto">
          <a:xfrm>
            <a:off x="304800" y="4572000"/>
            <a:ext cx="3124200" cy="1979962"/>
          </a:xfrm>
          <a:prstGeom prst="rect">
            <a:avLst/>
          </a:prstGeom>
          <a:noFill/>
        </p:spPr>
      </p:pic>
      <p:sp>
        <p:nvSpPr>
          <p:cNvPr id="34818" name="AutoShape 2" descr="https://d13yacurqjgara.cloudfront.net/users/143127/screenshots/1459230/networking-dribbble.gif"/>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34820" name="AutoShape 4" descr="https://d13yacurqjgara.cloudfront.net/users/143127/screenshots/1459230/networking-dribbble.gif"/>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34822" name="AutoShape 6" descr="https://d13yacurqjgara.cloudfront.net/users/143127/screenshots/1459230/networking-dribbble.gif"/>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8" name="Picture 7" descr="networking-dribbble.gif"/>
          <p:cNvPicPr>
            <a:picLocks noChangeAspect="1"/>
          </p:cNvPicPr>
          <p:nvPr/>
        </p:nvPicPr>
        <p:blipFill>
          <a:blip r:embed="rId3"/>
          <a:stretch>
            <a:fillRect/>
          </a:stretch>
        </p:blipFill>
        <p:spPr>
          <a:xfrm>
            <a:off x="4419600" y="3124200"/>
            <a:ext cx="4724400" cy="3543300"/>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5800" y="1143000"/>
            <a:ext cx="7767897" cy="923330"/>
          </a:xfrm>
          <a:prstGeom prst="rect">
            <a:avLst/>
          </a:prstGeom>
          <a:noFill/>
        </p:spPr>
        <p:txBody>
          <a:bodyPr wrap="none" lIns="91440" tIns="45720" rIns="91440" bIns="45720">
            <a:spAutoFit/>
          </a:bodyPr>
          <a:lstStyle/>
          <a:p>
            <a:pPr algn="ctr"/>
            <a:r>
              <a:rPr lang="en-US" sz="54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Where did it all start ?</a:t>
            </a:r>
            <a:endParaRPr lang="en-US" sz="5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pic>
        <p:nvPicPr>
          <p:cNvPr id="41988" name="Picture 4" descr="https://encrypted-tbn0.gstatic.com/images?q=tbn:ANd9GcQwrSDrmd1LWTX85HGlV5Y1LW0KWHxIOqBvQsVmDlbm6OCR_9evgQ"/>
          <p:cNvPicPr>
            <a:picLocks noChangeAspect="1" noChangeArrowheads="1"/>
          </p:cNvPicPr>
          <p:nvPr/>
        </p:nvPicPr>
        <p:blipFill>
          <a:blip r:embed="rId2" cstate="print"/>
          <a:srcRect/>
          <a:stretch>
            <a:fillRect/>
          </a:stretch>
        </p:blipFill>
        <p:spPr bwMode="auto">
          <a:xfrm>
            <a:off x="990600" y="2590800"/>
            <a:ext cx="7010396" cy="3962400"/>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400" y="685800"/>
            <a:ext cx="7772400" cy="5016758"/>
          </a:xfrm>
          <a:prstGeom prst="rect">
            <a:avLst/>
          </a:prstGeom>
        </p:spPr>
        <p:txBody>
          <a:bodyPr wrap="square">
            <a:spAutoFit/>
          </a:bodyPr>
          <a:lstStyle/>
          <a:p>
            <a:r>
              <a:rPr lang="en-US" sz="3200" b="1" dirty="0" smtClean="0"/>
              <a:t>Advanced Research Projects Agency Network</a:t>
            </a:r>
            <a:r>
              <a:rPr lang="en-US" sz="3200" dirty="0" smtClean="0"/>
              <a:t>, </a:t>
            </a:r>
            <a:r>
              <a:rPr lang="en-US" sz="3200" b="1" dirty="0" smtClean="0"/>
              <a:t>ARPANET</a:t>
            </a:r>
            <a:r>
              <a:rPr lang="en-US" sz="3200" dirty="0" smtClean="0"/>
              <a:t> was  developed by United States. </a:t>
            </a:r>
          </a:p>
          <a:p>
            <a:endParaRPr lang="en-US" sz="3200" dirty="0" smtClean="0"/>
          </a:p>
          <a:p>
            <a:r>
              <a:rPr lang="en-US" sz="3200" dirty="0" smtClean="0"/>
              <a:t>ARPANET was created to make it easier for a more effective communication method for the military.</a:t>
            </a:r>
          </a:p>
          <a:p>
            <a:endParaRPr lang="en-US" sz="3200" dirty="0" smtClean="0"/>
          </a:p>
          <a:p>
            <a:r>
              <a:rPr lang="en-US" sz="3200" dirty="0" smtClean="0"/>
              <a:t>It was the  beginning of  Internet today. </a:t>
            </a:r>
          </a:p>
          <a:p>
            <a:endParaRPr lang="en-US" sz="32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276600" y="609600"/>
            <a:ext cx="5029200" cy="3046988"/>
          </a:xfrm>
          <a:prstGeom prst="rect">
            <a:avLst/>
          </a:prstGeom>
          <a:noFill/>
        </p:spPr>
        <p:txBody>
          <a:bodyPr wrap="square" rtlCol="0">
            <a:spAutoFit/>
          </a:bodyPr>
          <a:lstStyle/>
          <a:p>
            <a:pPr algn="just"/>
            <a:r>
              <a:rPr lang="en-US" sz="3200" b="1" dirty="0" smtClean="0">
                <a:solidFill>
                  <a:srgbClr val="FF0000"/>
                </a:solidFill>
              </a:rPr>
              <a:t>Computer network is an inter connection of a number of computers to share data and resources and for faster communication.</a:t>
            </a:r>
            <a:endParaRPr lang="en-US" sz="3200" b="1" dirty="0">
              <a:solidFill>
                <a:srgbClr val="FF0000"/>
              </a:solidFill>
            </a:endParaRPr>
          </a:p>
        </p:txBody>
      </p:sp>
      <p:pic>
        <p:nvPicPr>
          <p:cNvPr id="24578" name="Picture 2" descr="http://www.kerodicas.com/wp-content/uploads/2007/12/network1_tpdk-casimir_hardware.png"/>
          <p:cNvPicPr>
            <a:picLocks noChangeAspect="1" noChangeArrowheads="1"/>
          </p:cNvPicPr>
          <p:nvPr/>
        </p:nvPicPr>
        <p:blipFill>
          <a:blip r:embed="rId2" cstate="print"/>
          <a:srcRect/>
          <a:stretch>
            <a:fillRect/>
          </a:stretch>
        </p:blipFill>
        <p:spPr bwMode="auto">
          <a:xfrm>
            <a:off x="0" y="-304800"/>
            <a:ext cx="2667000" cy="2667000"/>
          </a:xfrm>
          <a:prstGeom prst="rect">
            <a:avLst/>
          </a:prstGeom>
          <a:noFill/>
        </p:spPr>
      </p:pic>
      <p:pic>
        <p:nvPicPr>
          <p:cNvPr id="24580" name="Picture 4" descr="http://cdn.xl.thumbs.canstockphoto.com/canstock8130567.jpg"/>
          <p:cNvPicPr>
            <a:picLocks noChangeAspect="1" noChangeArrowheads="1"/>
          </p:cNvPicPr>
          <p:nvPr/>
        </p:nvPicPr>
        <p:blipFill>
          <a:blip r:embed="rId3" cstate="print"/>
          <a:srcRect b="9278"/>
          <a:stretch>
            <a:fillRect/>
          </a:stretch>
        </p:blipFill>
        <p:spPr bwMode="auto">
          <a:xfrm>
            <a:off x="4701886" y="3962400"/>
            <a:ext cx="4442114" cy="2895600"/>
          </a:xfrm>
          <a:prstGeom prst="rect">
            <a:avLst/>
          </a:prstGeom>
          <a:noFill/>
        </p:spPr>
      </p:pic>
      <p:pic>
        <p:nvPicPr>
          <p:cNvPr id="24582" name="Picture 6" descr="https://www.colourbox.com/preview/3308646-two-connected-computers-computer-network-computer-generated-image.jpg"/>
          <p:cNvPicPr>
            <a:picLocks noChangeAspect="1" noChangeArrowheads="1"/>
          </p:cNvPicPr>
          <p:nvPr/>
        </p:nvPicPr>
        <p:blipFill>
          <a:blip r:embed="rId4" cstate="print"/>
          <a:srcRect/>
          <a:stretch>
            <a:fillRect/>
          </a:stretch>
        </p:blipFill>
        <p:spPr bwMode="auto">
          <a:xfrm>
            <a:off x="152400" y="3962400"/>
            <a:ext cx="4074485" cy="271462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http://www.myjetking.com/wp-content/uploads/2015/11/Network-Basics.jpg"/>
          <p:cNvPicPr>
            <a:picLocks noChangeAspect="1" noChangeArrowheads="1"/>
          </p:cNvPicPr>
          <p:nvPr/>
        </p:nvPicPr>
        <p:blipFill>
          <a:blip r:embed="rId2" cstate="print"/>
          <a:srcRect/>
          <a:stretch>
            <a:fillRect/>
          </a:stretch>
        </p:blipFill>
        <p:spPr bwMode="auto">
          <a:xfrm>
            <a:off x="304800" y="0"/>
            <a:ext cx="8115973" cy="6096000"/>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304800" y="1905000"/>
            <a:ext cx="8229600" cy="4525963"/>
          </a:xfrm>
        </p:spPr>
        <p:txBody>
          <a:bodyPr>
            <a:normAutofit fontScale="85000" lnSpcReduction="20000"/>
          </a:bodyPr>
          <a:lstStyle/>
          <a:p>
            <a:r>
              <a:rPr lang="en-US" b="1" dirty="0"/>
              <a:t>The Internet</a:t>
            </a:r>
            <a:br>
              <a:rPr lang="en-US" b="1" dirty="0"/>
            </a:br>
            <a:r>
              <a:rPr lang="en-US" b="1" dirty="0"/>
              <a:t/>
            </a:r>
            <a:br>
              <a:rPr lang="en-US" b="1" dirty="0"/>
            </a:br>
            <a:r>
              <a:rPr lang="en-US" b="1" dirty="0"/>
              <a:t>Many people use the net,</a:t>
            </a:r>
            <a:br>
              <a:rPr lang="en-US" b="1" dirty="0"/>
            </a:br>
            <a:r>
              <a:rPr lang="en-US" b="1" dirty="0"/>
              <a:t>And most haven't had trouble yet.</a:t>
            </a:r>
            <a:br>
              <a:rPr lang="en-US" b="1" dirty="0"/>
            </a:br>
            <a:r>
              <a:rPr lang="en-US" b="1" dirty="0"/>
              <a:t>They will never get the flu</a:t>
            </a:r>
            <a:br>
              <a:rPr lang="en-US" b="1" dirty="0"/>
            </a:br>
            <a:r>
              <a:rPr lang="en-US" b="1" dirty="0"/>
              <a:t>But they will get a virus or two.</a:t>
            </a:r>
            <a:br>
              <a:rPr lang="en-US" b="1" dirty="0"/>
            </a:br>
            <a:r>
              <a:rPr lang="en-US" b="1" dirty="0"/>
              <a:t>Internet can be really great.</a:t>
            </a:r>
            <a:br>
              <a:rPr lang="en-US" b="1" dirty="0"/>
            </a:br>
            <a:r>
              <a:rPr lang="en-US" b="1" dirty="0"/>
              <a:t>But make sure you're safe before it's too late.</a:t>
            </a:r>
            <a:br>
              <a:rPr lang="en-US" b="1" dirty="0"/>
            </a:br>
            <a:r>
              <a:rPr lang="en-US" b="1" dirty="0"/>
              <a:t>Be sure that your real name isn't known</a:t>
            </a:r>
            <a:br>
              <a:rPr lang="en-US" b="1" dirty="0"/>
            </a:br>
            <a:r>
              <a:rPr lang="en-US" b="1" dirty="0"/>
              <a:t>And that your face isn't shown.</a:t>
            </a:r>
            <a:br>
              <a:rPr lang="en-US" b="1" dirty="0"/>
            </a:br>
            <a:r>
              <a:rPr lang="en-US" b="1" dirty="0"/>
              <a:t/>
            </a:r>
            <a:br>
              <a:rPr lang="en-US" b="1" dirty="0"/>
            </a:br>
            <a:r>
              <a:rPr lang="en-US" i="1" dirty="0"/>
              <a:t>By Emma</a:t>
            </a:r>
            <a:r>
              <a:rPr lang="en-US" dirty="0" smtClean="0"/>
              <a:t/>
            </a:r>
            <a:br>
              <a:rPr lang="en-US" dirty="0" smtClean="0"/>
            </a:br>
            <a:endParaRPr lang="en-US" dirty="0"/>
          </a:p>
        </p:txBody>
      </p:sp>
      <p:pic>
        <p:nvPicPr>
          <p:cNvPr id="29698" name="Picture 2" descr="http://ebooks.edu.gr/modules/ebook/show.php/DSB100/534/3531,14510/images/img4_2.jpg"/>
          <p:cNvPicPr>
            <a:picLocks noChangeAspect="1" noChangeArrowheads="1"/>
          </p:cNvPicPr>
          <p:nvPr/>
        </p:nvPicPr>
        <p:blipFill>
          <a:blip r:embed="rId2"/>
          <a:srcRect/>
          <a:stretch>
            <a:fillRect/>
          </a:stretch>
        </p:blipFill>
        <p:spPr bwMode="auto">
          <a:xfrm>
            <a:off x="5467179" y="0"/>
            <a:ext cx="3676821" cy="2971800"/>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60" name="Picture 4" descr="http://static5.depositphotos.com/1030015/514/i/950/depositphotos_5143007-Global-Computer-Network.jpg"/>
          <p:cNvPicPr>
            <a:picLocks noChangeAspect="1" noChangeArrowheads="1"/>
          </p:cNvPicPr>
          <p:nvPr/>
        </p:nvPicPr>
        <p:blipFill>
          <a:blip r:embed="rId2" cstate="print"/>
          <a:srcRect/>
          <a:stretch>
            <a:fillRect/>
          </a:stretch>
        </p:blipFill>
        <p:spPr bwMode="auto">
          <a:xfrm>
            <a:off x="228600" y="152400"/>
            <a:ext cx="8382000" cy="6705600"/>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8839199" cy="1446550"/>
          </a:xfrm>
          <a:prstGeom prst="rect">
            <a:avLst/>
          </a:prstGeom>
          <a:noFill/>
        </p:spPr>
        <p:txBody>
          <a:bodyPr wrap="square" rtlCol="0">
            <a:spAutoFit/>
          </a:bodyPr>
          <a:lstStyle/>
          <a:p>
            <a:r>
              <a:rPr lang="en-US" sz="2800" b="1" dirty="0" smtClean="0">
                <a:solidFill>
                  <a:srgbClr val="FF0000"/>
                </a:solidFill>
              </a:rPr>
              <a:t>Internet is a connection of  millions and  millions of computers all over the world. </a:t>
            </a:r>
            <a:r>
              <a:rPr lang="en-US" sz="2800" b="1" dirty="0" smtClean="0">
                <a:solidFill>
                  <a:srgbClr val="33CC33"/>
                </a:solidFill>
              </a:rPr>
              <a:t>Also called Information Super Highway , a network of networks</a:t>
            </a:r>
            <a:r>
              <a:rPr lang="en-US" sz="3200" b="1" dirty="0" smtClean="0">
                <a:solidFill>
                  <a:srgbClr val="33CC33"/>
                </a:solidFill>
              </a:rPr>
              <a:t>.</a:t>
            </a:r>
            <a:endParaRPr lang="en-US" sz="3200" b="1" dirty="0">
              <a:solidFill>
                <a:srgbClr val="33CC33"/>
              </a:solidFill>
            </a:endParaRPr>
          </a:p>
        </p:txBody>
      </p:sp>
      <p:sp>
        <p:nvSpPr>
          <p:cNvPr id="4" name="TextBox 3"/>
          <p:cNvSpPr txBox="1"/>
          <p:nvPr/>
        </p:nvSpPr>
        <p:spPr>
          <a:xfrm>
            <a:off x="0" y="5473005"/>
            <a:ext cx="8915400" cy="1384995"/>
          </a:xfrm>
          <a:prstGeom prst="rect">
            <a:avLst/>
          </a:prstGeom>
          <a:noFill/>
        </p:spPr>
        <p:txBody>
          <a:bodyPr wrap="square" rtlCol="0">
            <a:spAutoFit/>
          </a:bodyPr>
          <a:lstStyle/>
          <a:p>
            <a:r>
              <a:rPr lang="en-US" sz="2800" b="1" dirty="0" smtClean="0">
                <a:solidFill>
                  <a:srgbClr val="0000CC"/>
                </a:solidFill>
              </a:rPr>
              <a:t>These computers can ‘talk’ to each , even though they are of different configuration and  have different Operating Systems.</a:t>
            </a:r>
            <a:endParaRPr lang="en-US" sz="3200" b="1" dirty="0">
              <a:solidFill>
                <a:srgbClr val="0000CC"/>
              </a:solidFill>
            </a:endParaRPr>
          </a:p>
        </p:txBody>
      </p:sp>
      <p:pic>
        <p:nvPicPr>
          <p:cNvPr id="26626" name="Picture 2" descr="http://comp380hcensorship.web.unc.edu/files/2015/01/superhighway.jpg"/>
          <p:cNvPicPr>
            <a:picLocks noChangeAspect="1" noChangeArrowheads="1"/>
          </p:cNvPicPr>
          <p:nvPr/>
        </p:nvPicPr>
        <p:blipFill>
          <a:blip r:embed="rId2"/>
          <a:srcRect/>
          <a:stretch>
            <a:fillRect/>
          </a:stretch>
        </p:blipFill>
        <p:spPr bwMode="auto">
          <a:xfrm>
            <a:off x="1066800" y="1371600"/>
            <a:ext cx="6705600" cy="3829050"/>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00200" y="2819400"/>
            <a:ext cx="6858000" cy="2123658"/>
          </a:xfrm>
          <a:prstGeom prst="rect">
            <a:avLst/>
          </a:prstGeom>
        </p:spPr>
        <p:txBody>
          <a:bodyPr wrap="square">
            <a:spAutoFit/>
          </a:bodyPr>
          <a:lstStyle/>
          <a:p>
            <a:r>
              <a:rPr lang="en-US" sz="4400" b="1" dirty="0" smtClean="0">
                <a:solidFill>
                  <a:srgbClr val="FF0000"/>
                </a:solidFill>
              </a:rPr>
              <a:t> Because these  computers follow the same set of rules or </a:t>
            </a:r>
            <a:r>
              <a:rPr lang="en-US" sz="4400" b="1" dirty="0" smtClean="0">
                <a:solidFill>
                  <a:srgbClr val="00B050"/>
                </a:solidFill>
                <a:hlinkClick r:id="rId2" action="ppaction://hlinksldjump"/>
              </a:rPr>
              <a:t>PROTOCOLS.</a:t>
            </a:r>
            <a:endParaRPr lang="en-US" sz="4400" b="1" dirty="0">
              <a:solidFill>
                <a:srgbClr val="00B050"/>
              </a:solidFill>
            </a:endParaRPr>
          </a:p>
        </p:txBody>
      </p:sp>
      <p:sp>
        <p:nvSpPr>
          <p:cNvPr id="3" name="Rectangle 2"/>
          <p:cNvSpPr/>
          <p:nvPr/>
        </p:nvSpPr>
        <p:spPr>
          <a:xfrm>
            <a:off x="2974261" y="762000"/>
            <a:ext cx="3119188" cy="1446550"/>
          </a:xfrm>
          <a:prstGeom prst="rect">
            <a:avLst/>
          </a:prstGeom>
          <a:noFill/>
        </p:spPr>
        <p:txBody>
          <a:bodyPr wrap="none" lIns="91440" tIns="45720" rIns="91440" bIns="45720">
            <a:spAutoFit/>
          </a:bodyPr>
          <a:lstStyle/>
          <a:p>
            <a:pPr algn="ctr"/>
            <a:r>
              <a:rPr lang="en-US" sz="88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How ?</a:t>
            </a:r>
            <a:endParaRPr lang="en-US" sz="88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4" name="Picture 2" descr="https://encrypted-tbn2.gstatic.com/images?q=tbn:ANd9GcSsVXjLuZQhMedxSiX8Xhl7PKASOe0xO9TkqvWOMg3kko8u7EmC"/>
          <p:cNvPicPr>
            <a:picLocks noChangeAspect="1" noChangeArrowheads="1"/>
          </p:cNvPicPr>
          <p:nvPr/>
        </p:nvPicPr>
        <p:blipFill>
          <a:blip r:embed="rId3" cstate="print"/>
          <a:srcRect l="26756" r="22408"/>
          <a:stretch>
            <a:fillRect/>
          </a:stretch>
        </p:blipFill>
        <p:spPr bwMode="auto">
          <a:xfrm>
            <a:off x="381000" y="228600"/>
            <a:ext cx="2209800" cy="2442410"/>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http://image.slidesharecdn.com/internet-140715072940-phpapp02/95/introduction-to-internet-9-638.jpg?cb=1405409411"/>
          <p:cNvPicPr>
            <a:picLocks noChangeAspect="1" noChangeArrowheads="1"/>
          </p:cNvPicPr>
          <p:nvPr/>
        </p:nvPicPr>
        <p:blipFill>
          <a:blip r:embed="rId2"/>
          <a:srcRect/>
          <a:stretch>
            <a:fillRect/>
          </a:stretch>
        </p:blipFill>
        <p:spPr bwMode="auto">
          <a:xfrm>
            <a:off x="0" y="-1"/>
            <a:ext cx="8839200" cy="6636329"/>
          </a:xfrm>
          <a:prstGeom prst="rect">
            <a:avLst/>
          </a:prstGeom>
          <a:noFill/>
        </p:spPr>
      </p:pic>
      <p:pic>
        <p:nvPicPr>
          <p:cNvPr id="3" name="Picture 2" descr="http://previews.123rf.com/images/kirillm/kirillm1104/kirillm110400080/9332381-Global-computer-network-Conceptual-image-on-white-background-Stock-Photo.jpg"/>
          <p:cNvPicPr>
            <a:picLocks noChangeAspect="1" noChangeArrowheads="1"/>
          </p:cNvPicPr>
          <p:nvPr/>
        </p:nvPicPr>
        <p:blipFill>
          <a:blip r:embed="rId3" cstate="print"/>
          <a:srcRect/>
          <a:stretch>
            <a:fillRect/>
          </a:stretch>
        </p:blipFill>
        <p:spPr bwMode="auto">
          <a:xfrm>
            <a:off x="3962400" y="3505200"/>
            <a:ext cx="1282358" cy="1143000"/>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5562600" cy="1138773"/>
          </a:xfrm>
          <a:prstGeom prst="rect">
            <a:avLst/>
          </a:prstGeom>
          <a:noFill/>
        </p:spPr>
        <p:txBody>
          <a:bodyPr wrap="square" rtlCol="0">
            <a:spAutoFit/>
          </a:bodyPr>
          <a:lstStyle/>
          <a:p>
            <a:pPr algn="ctr"/>
            <a:r>
              <a:rPr lang="en-US" sz="3200" b="1" dirty="0" smtClean="0">
                <a:solidFill>
                  <a:srgbClr val="0000CC"/>
                </a:solidFill>
              </a:rPr>
              <a:t>MODEM</a:t>
            </a:r>
          </a:p>
          <a:p>
            <a:pPr algn="ctr"/>
            <a:r>
              <a:rPr lang="en-US" sz="3200" b="1" dirty="0" smtClean="0">
                <a:solidFill>
                  <a:srgbClr val="0000CC"/>
                </a:solidFill>
              </a:rPr>
              <a:t> ( Modulator or Demodulator</a:t>
            </a:r>
            <a:r>
              <a:rPr lang="en-US" sz="3600" dirty="0" smtClean="0">
                <a:solidFill>
                  <a:srgbClr val="0000CC"/>
                </a:solidFill>
              </a:rPr>
              <a:t>)</a:t>
            </a:r>
            <a:r>
              <a:rPr lang="en-US" dirty="0" smtClean="0">
                <a:solidFill>
                  <a:srgbClr val="0000CC"/>
                </a:solidFill>
              </a:rPr>
              <a:t> </a:t>
            </a:r>
            <a:endParaRPr lang="en-US" dirty="0">
              <a:solidFill>
                <a:srgbClr val="0000CC"/>
              </a:solidFill>
            </a:endParaRPr>
          </a:p>
        </p:txBody>
      </p:sp>
      <p:sp>
        <p:nvSpPr>
          <p:cNvPr id="3" name="TextBox 2"/>
          <p:cNvSpPr txBox="1"/>
          <p:nvPr/>
        </p:nvSpPr>
        <p:spPr>
          <a:xfrm>
            <a:off x="228600" y="1295400"/>
            <a:ext cx="8915400" cy="2246769"/>
          </a:xfrm>
          <a:prstGeom prst="rect">
            <a:avLst/>
          </a:prstGeom>
          <a:noFill/>
        </p:spPr>
        <p:txBody>
          <a:bodyPr wrap="square" rtlCol="0">
            <a:spAutoFit/>
          </a:bodyPr>
          <a:lstStyle/>
          <a:p>
            <a:endParaRPr lang="en-US" sz="2800" dirty="0" smtClean="0"/>
          </a:p>
          <a:p>
            <a:endParaRPr lang="en-US" sz="2800" dirty="0" smtClean="0"/>
          </a:p>
          <a:p>
            <a:r>
              <a:rPr lang="en-US" sz="2800" dirty="0" smtClean="0"/>
              <a:t>Modem converts the digital signals which the computer given out  into analog signals and converts the analog signal back to digital at the receiving computer.</a:t>
            </a:r>
            <a:endParaRPr lang="en-US" sz="2800" dirty="0"/>
          </a:p>
        </p:txBody>
      </p:sp>
      <p:sp>
        <p:nvSpPr>
          <p:cNvPr id="43010" name="AutoShape 2" descr="Image result for digital to analog sig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43012" name="Picture 4" descr="http://pluto.ksi.edu/~cyh/cis370/ebook/images/F07xx02.JPG"/>
          <p:cNvPicPr>
            <a:picLocks noChangeAspect="1" noChangeArrowheads="1"/>
          </p:cNvPicPr>
          <p:nvPr/>
        </p:nvPicPr>
        <p:blipFill>
          <a:blip r:embed="rId2" cstate="print"/>
          <a:srcRect/>
          <a:stretch>
            <a:fillRect/>
          </a:stretch>
        </p:blipFill>
        <p:spPr bwMode="auto">
          <a:xfrm>
            <a:off x="6019800" y="304800"/>
            <a:ext cx="2795891" cy="1301059"/>
          </a:xfrm>
          <a:prstGeom prst="rect">
            <a:avLst/>
          </a:prstGeom>
          <a:noFill/>
        </p:spPr>
      </p:pic>
      <p:pic>
        <p:nvPicPr>
          <p:cNvPr id="24578" name="Picture 2" descr="http://www.gurukulgalaxy.com/tutorials/try1/vci/image034b.gif"/>
          <p:cNvPicPr>
            <a:picLocks noChangeAspect="1" noChangeArrowheads="1" noCrop="1"/>
          </p:cNvPicPr>
          <p:nvPr/>
        </p:nvPicPr>
        <p:blipFill>
          <a:blip r:embed="rId3"/>
          <a:srcRect/>
          <a:stretch>
            <a:fillRect/>
          </a:stretch>
        </p:blipFill>
        <p:spPr bwMode="auto">
          <a:xfrm>
            <a:off x="457200" y="4724400"/>
            <a:ext cx="7894841" cy="1676400"/>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4800" y="0"/>
            <a:ext cx="8305800" cy="3477875"/>
          </a:xfrm>
          <a:prstGeom prst="rect">
            <a:avLst/>
          </a:prstGeom>
          <a:noFill/>
        </p:spPr>
        <p:txBody>
          <a:bodyPr wrap="square" rtlCol="0">
            <a:spAutoFit/>
          </a:bodyPr>
          <a:lstStyle/>
          <a:p>
            <a:r>
              <a:rPr lang="en-US" sz="2800" dirty="0" smtClean="0"/>
              <a:t>The ISP  -  is a company that provides us internet access using their own high speed computer.</a:t>
            </a:r>
          </a:p>
          <a:p>
            <a:r>
              <a:rPr lang="en-US" sz="2800" dirty="0" smtClean="0"/>
              <a:t>For example : </a:t>
            </a:r>
            <a:r>
              <a:rPr lang="en-US" sz="2800" dirty="0" err="1" smtClean="0"/>
              <a:t>Airtel</a:t>
            </a:r>
            <a:r>
              <a:rPr lang="en-US" sz="2800" dirty="0" smtClean="0"/>
              <a:t>, Reliance etc.</a:t>
            </a:r>
          </a:p>
          <a:p>
            <a:r>
              <a:rPr lang="en-US" sz="2800" dirty="0" smtClean="0"/>
              <a:t>An ISP is your gateway to the Internet and everything else you can do online. </a:t>
            </a:r>
          </a:p>
          <a:p>
            <a:r>
              <a:rPr lang="en-US" sz="2800" dirty="0" smtClean="0"/>
              <a:t>As soon as your connection is setup with an ISP you are ready to go.</a:t>
            </a:r>
          </a:p>
          <a:p>
            <a:endParaRPr lang="en-US" sz="2400" dirty="0"/>
          </a:p>
        </p:txBody>
      </p:sp>
      <p:pic>
        <p:nvPicPr>
          <p:cNvPr id="19460" name="Picture 4" descr="http://manurevah.com/blah/images/max/How_it_works_VPN_Tor_1.png"/>
          <p:cNvPicPr>
            <a:picLocks noChangeAspect="1" noChangeArrowheads="1"/>
          </p:cNvPicPr>
          <p:nvPr/>
        </p:nvPicPr>
        <p:blipFill>
          <a:blip r:embed="rId2" cstate="print"/>
          <a:srcRect/>
          <a:stretch>
            <a:fillRect/>
          </a:stretch>
        </p:blipFill>
        <p:spPr bwMode="auto">
          <a:xfrm>
            <a:off x="2743200" y="3200400"/>
            <a:ext cx="6096000" cy="3352801"/>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38200" y="762000"/>
            <a:ext cx="7263912" cy="2431435"/>
          </a:xfrm>
          <a:prstGeom prst="rect">
            <a:avLst/>
          </a:prstGeom>
          <a:noFill/>
        </p:spPr>
        <p:txBody>
          <a:bodyPr wrap="square" rtlCol="0">
            <a:spAutoFit/>
          </a:bodyPr>
          <a:lstStyle/>
          <a:p>
            <a:pPr algn="ctr"/>
            <a:r>
              <a:rPr lang="en-US" sz="4000" b="1" dirty="0" smtClean="0">
                <a:solidFill>
                  <a:srgbClr val="0000CC"/>
                </a:solidFill>
              </a:rPr>
              <a:t>Each computer on the internet has a unique address called the IP Address.</a:t>
            </a:r>
          </a:p>
          <a:p>
            <a:pPr algn="ctr"/>
            <a:endParaRPr lang="en-US" sz="3200" dirty="0"/>
          </a:p>
        </p:txBody>
      </p:sp>
      <p:sp>
        <p:nvSpPr>
          <p:cNvPr id="1026" name="AutoShape 2" descr="Diagram 1"/>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5" name="Picture 4" descr="ruswp_diag1.gif"/>
          <p:cNvPicPr>
            <a:picLocks noChangeAspect="1"/>
          </p:cNvPicPr>
          <p:nvPr/>
        </p:nvPicPr>
        <p:blipFill>
          <a:blip r:embed="rId2" cstate="print"/>
          <a:stretch>
            <a:fillRect/>
          </a:stretch>
        </p:blipFill>
        <p:spPr>
          <a:xfrm>
            <a:off x="762000" y="3352800"/>
            <a:ext cx="7578725" cy="1885950"/>
          </a:xfrm>
          <a:prstGeom prst="rect">
            <a:avLst/>
          </a:prstGeo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http://www.iprivacytools.com/change-ip-address-windows-7-vista/change-ip-address-xp-11.gif"/>
          <p:cNvPicPr>
            <a:picLocks noChangeAspect="1" noChangeArrowheads="1"/>
          </p:cNvPicPr>
          <p:nvPr/>
        </p:nvPicPr>
        <p:blipFill>
          <a:blip r:embed="rId2" cstate="print"/>
          <a:srcRect/>
          <a:stretch>
            <a:fillRect/>
          </a:stretch>
        </p:blipFill>
        <p:spPr bwMode="auto">
          <a:xfrm>
            <a:off x="3581400" y="2968532"/>
            <a:ext cx="5350966" cy="2670268"/>
          </a:xfrm>
          <a:prstGeom prst="rect">
            <a:avLst/>
          </a:prstGeom>
          <a:noFill/>
        </p:spPr>
      </p:pic>
      <p:pic>
        <p:nvPicPr>
          <p:cNvPr id="3" name="Picture 2" descr="Untitled-1 copy.jpg"/>
          <p:cNvPicPr>
            <a:picLocks noChangeAspect="1"/>
          </p:cNvPicPr>
          <p:nvPr/>
        </p:nvPicPr>
        <p:blipFill>
          <a:blip r:embed="rId3"/>
          <a:stretch>
            <a:fillRect/>
          </a:stretch>
        </p:blipFill>
        <p:spPr>
          <a:xfrm>
            <a:off x="0" y="1143000"/>
            <a:ext cx="9144000" cy="4572000"/>
          </a:xfrm>
          <a:prstGeom prst="rect">
            <a:avLst/>
          </a:prstGeo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228600"/>
            <a:ext cx="9144000" cy="5386090"/>
          </a:xfrm>
          <a:prstGeom prst="rect">
            <a:avLst/>
          </a:prstGeom>
        </p:spPr>
        <p:txBody>
          <a:bodyPr wrap="square">
            <a:spAutoFit/>
          </a:bodyPr>
          <a:lstStyle/>
          <a:p>
            <a:r>
              <a:rPr lang="en-US" sz="3200" b="1" dirty="0" smtClean="0"/>
              <a:t>Protocol</a:t>
            </a:r>
            <a:r>
              <a:rPr lang="en-US" sz="3200" dirty="0" smtClean="0"/>
              <a:t> means rules.</a:t>
            </a:r>
          </a:p>
          <a:p>
            <a:endParaRPr lang="en-US" sz="3200" dirty="0" smtClean="0"/>
          </a:p>
          <a:p>
            <a:r>
              <a:rPr lang="en-US" sz="2800" b="1" dirty="0" smtClean="0">
                <a:solidFill>
                  <a:srgbClr val="0000CC"/>
                </a:solidFill>
              </a:rPr>
              <a:t>It is method of exchanging data over a computer network.</a:t>
            </a:r>
          </a:p>
          <a:p>
            <a:endParaRPr lang="en-US" sz="2800" dirty="0" smtClean="0">
              <a:solidFill>
                <a:srgbClr val="0000CC"/>
              </a:solidFill>
            </a:endParaRPr>
          </a:p>
          <a:p>
            <a:r>
              <a:rPr lang="en-US" sz="2800" b="1" dirty="0" smtClean="0">
                <a:solidFill>
                  <a:srgbClr val="FF0000"/>
                </a:solidFill>
              </a:rPr>
              <a:t>Each protocol has its own method of how data is formatted when sent and what to do with it once received, how that data is compressed or how to check for errors in data.</a:t>
            </a:r>
          </a:p>
          <a:p>
            <a:endParaRPr lang="en-US" sz="2800" b="1" dirty="0" smtClean="0">
              <a:solidFill>
                <a:srgbClr val="FF0000"/>
              </a:solidFill>
            </a:endParaRPr>
          </a:p>
          <a:p>
            <a:r>
              <a:rPr lang="en-US" sz="2800" b="1" dirty="0" smtClean="0">
                <a:solidFill>
                  <a:srgbClr val="003300"/>
                </a:solidFill>
              </a:rPr>
              <a:t>Some the most common and known are protocols  are:</a:t>
            </a:r>
          </a:p>
          <a:p>
            <a:endParaRPr lang="en-US" sz="2800" b="1" dirty="0" smtClean="0">
              <a:solidFill>
                <a:srgbClr val="003300"/>
              </a:solidFill>
            </a:endParaRPr>
          </a:p>
          <a:p>
            <a:pPr algn="ctr">
              <a:buFont typeface="Wingdings" pitchFamily="2" charset="2"/>
              <a:buChar char="v"/>
            </a:pPr>
            <a:r>
              <a:rPr lang="en-US" sz="2800" b="1" dirty="0" smtClean="0">
                <a:solidFill>
                  <a:srgbClr val="003300"/>
                </a:solidFill>
              </a:rPr>
              <a:t>HTTP(for web pages)</a:t>
            </a:r>
          </a:p>
          <a:p>
            <a:pPr algn="ctr">
              <a:buFont typeface="Wingdings" pitchFamily="2" charset="2"/>
              <a:buChar char="v"/>
            </a:pPr>
            <a:r>
              <a:rPr lang="en-US" sz="2800" b="1" dirty="0" smtClean="0">
                <a:solidFill>
                  <a:srgbClr val="003300"/>
                </a:solidFill>
              </a:rPr>
              <a:t>TCP/IP (how data is sent)</a:t>
            </a:r>
            <a:endParaRPr lang="en-US" sz="2800" b="1" dirty="0">
              <a:solidFill>
                <a:srgbClr val="003300"/>
              </a:solidFill>
            </a:endParaRPr>
          </a:p>
        </p:txBody>
      </p:sp>
      <p:sp>
        <p:nvSpPr>
          <p:cNvPr id="4" name="TextBox 3"/>
          <p:cNvSpPr txBox="1"/>
          <p:nvPr/>
        </p:nvSpPr>
        <p:spPr>
          <a:xfrm>
            <a:off x="7696200" y="6019800"/>
            <a:ext cx="878767" cy="523220"/>
          </a:xfrm>
          <a:prstGeom prst="rect">
            <a:avLst/>
          </a:prstGeom>
          <a:noFill/>
        </p:spPr>
        <p:txBody>
          <a:bodyPr wrap="none" rtlCol="0">
            <a:spAutoFit/>
          </a:bodyPr>
          <a:lstStyle/>
          <a:p>
            <a:r>
              <a:rPr lang="en-US" sz="2800" b="1" dirty="0" smtClean="0">
                <a:solidFill>
                  <a:srgbClr val="00B0F0"/>
                </a:solidFill>
                <a:hlinkClick r:id="rId2" action="ppaction://hlinksldjump"/>
              </a:rPr>
              <a:t>back</a:t>
            </a:r>
            <a:endParaRPr lang="en-US" sz="2800" b="1" dirty="0">
              <a:solidFill>
                <a:srgbClr val="00B0F0"/>
              </a:solidFill>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457200" y="0"/>
            <a:ext cx="8229600" cy="1143000"/>
          </a:xfrm>
        </p:spPr>
        <p:txBody>
          <a:bodyPr/>
          <a:lstStyle/>
          <a:p>
            <a:r>
              <a:rPr lang="en-US" b="1" dirty="0">
                <a:solidFill>
                  <a:srgbClr val="FF0066"/>
                </a:solidFill>
              </a:rPr>
              <a:t>Layout of a Web Page</a:t>
            </a:r>
          </a:p>
        </p:txBody>
      </p:sp>
      <p:pic>
        <p:nvPicPr>
          <p:cNvPr id="7174" name="Picture 6"/>
          <p:cNvPicPr>
            <a:picLocks noGrp="1" noChangeAspect="1" noChangeArrowheads="1"/>
          </p:cNvPicPr>
          <p:nvPr>
            <p:ph sz="half" idx="1"/>
          </p:nvPr>
        </p:nvPicPr>
        <p:blipFill>
          <a:blip r:embed="rId2" cstate="print"/>
          <a:srcRect b="52777"/>
          <a:stretch>
            <a:fillRect/>
          </a:stretch>
        </p:blipFill>
        <p:spPr>
          <a:xfrm>
            <a:off x="1371600" y="1371600"/>
            <a:ext cx="6858000" cy="2151063"/>
          </a:xfrm>
          <a:noFill/>
          <a:ln/>
        </p:spPr>
      </p:pic>
      <p:pic>
        <p:nvPicPr>
          <p:cNvPr id="7175" name="Picture 7" descr="internet pic"/>
          <p:cNvPicPr>
            <a:picLocks noChangeAspect="1" noChangeArrowheads="1"/>
          </p:cNvPicPr>
          <p:nvPr/>
        </p:nvPicPr>
        <p:blipFill>
          <a:blip r:embed="rId3" cstate="print"/>
          <a:srcRect r="87300"/>
          <a:stretch>
            <a:fillRect/>
          </a:stretch>
        </p:blipFill>
        <p:spPr bwMode="auto">
          <a:xfrm>
            <a:off x="228600" y="1295400"/>
            <a:ext cx="1085850" cy="1447800"/>
          </a:xfrm>
          <a:prstGeom prst="rect">
            <a:avLst/>
          </a:prstGeom>
          <a:noFill/>
          <a:ln w="9525">
            <a:noFill/>
            <a:miter lim="800000"/>
            <a:headEnd/>
            <a:tailEnd/>
          </a:ln>
        </p:spPr>
      </p:pic>
      <p:sp>
        <p:nvSpPr>
          <p:cNvPr id="7176" name="Text Box 8"/>
          <p:cNvSpPr txBox="1">
            <a:spLocks noChangeArrowheads="1"/>
          </p:cNvSpPr>
          <p:nvPr/>
        </p:nvSpPr>
        <p:spPr bwMode="auto">
          <a:xfrm>
            <a:off x="381000" y="3657600"/>
            <a:ext cx="8077200" cy="2941638"/>
          </a:xfrm>
          <a:prstGeom prst="rect">
            <a:avLst/>
          </a:prstGeom>
          <a:noFill/>
          <a:ln w="9525">
            <a:noFill/>
            <a:miter lim="800000"/>
            <a:headEnd/>
            <a:tailEnd/>
          </a:ln>
          <a:effectLst/>
        </p:spPr>
        <p:txBody>
          <a:bodyPr>
            <a:spAutoFit/>
          </a:bodyPr>
          <a:lstStyle/>
          <a:p>
            <a:pPr marL="342900" indent="-342900">
              <a:spcBef>
                <a:spcPct val="50000"/>
              </a:spcBef>
              <a:buFontTx/>
              <a:buAutoNum type="arabicPeriod"/>
            </a:pPr>
            <a:r>
              <a:rPr lang="en-US" sz="2200" b="1"/>
              <a:t>Title bar</a:t>
            </a:r>
            <a:r>
              <a:rPr lang="en-US" sz="2200"/>
              <a:t> – tells you the name of the web page</a:t>
            </a:r>
          </a:p>
          <a:p>
            <a:pPr marL="342900" indent="-342900">
              <a:spcBef>
                <a:spcPct val="50000"/>
              </a:spcBef>
              <a:buFontTx/>
              <a:buAutoNum type="arabicPeriod"/>
            </a:pPr>
            <a:r>
              <a:rPr lang="en-US" sz="2200" b="1"/>
              <a:t>Menu bar</a:t>
            </a:r>
            <a:r>
              <a:rPr lang="en-US" sz="2200"/>
              <a:t> – has commands for moving around the webpage, printing, etc</a:t>
            </a:r>
          </a:p>
          <a:p>
            <a:pPr marL="342900" indent="-342900">
              <a:spcBef>
                <a:spcPct val="50000"/>
              </a:spcBef>
              <a:buFontTx/>
              <a:buAutoNum type="arabicPeriod"/>
            </a:pPr>
            <a:r>
              <a:rPr lang="en-US" sz="2200" b="1"/>
              <a:t>Tool bar</a:t>
            </a:r>
            <a:r>
              <a:rPr lang="en-US" sz="2200"/>
              <a:t> – short cuts to commands.  Each picture represents a command</a:t>
            </a:r>
          </a:p>
          <a:p>
            <a:pPr marL="342900" indent="-342900">
              <a:spcBef>
                <a:spcPct val="50000"/>
              </a:spcBef>
              <a:buFontTx/>
              <a:buAutoNum type="arabicPeriod"/>
            </a:pPr>
            <a:r>
              <a:rPr lang="en-US" sz="2200" b="1"/>
              <a:t>Address bar</a:t>
            </a:r>
            <a:r>
              <a:rPr lang="en-US" sz="2200"/>
              <a:t> – webpage address.  If you want to go directly to a web page, you will need to know the address. </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r>
              <a:rPr lang="en-US">
                <a:solidFill>
                  <a:schemeClr val="tx1"/>
                </a:solidFill>
                <a:latin typeface="Impact" pitchFamily="34" charset="0"/>
              </a:rPr>
              <a:t>Some Common Terms</a:t>
            </a:r>
          </a:p>
        </p:txBody>
      </p:sp>
      <p:sp>
        <p:nvSpPr>
          <p:cNvPr id="5123" name="Rectangle 3"/>
          <p:cNvSpPr>
            <a:spLocks noGrp="1" noChangeArrowheads="1"/>
          </p:cNvSpPr>
          <p:nvPr>
            <p:ph type="body" idx="1"/>
          </p:nvPr>
        </p:nvSpPr>
        <p:spPr/>
        <p:txBody>
          <a:bodyPr>
            <a:noAutofit/>
          </a:bodyPr>
          <a:lstStyle/>
          <a:p>
            <a:pPr>
              <a:lnSpc>
                <a:spcPct val="90000"/>
              </a:lnSpc>
            </a:pPr>
            <a:r>
              <a:rPr lang="en-US" sz="2800" b="1" dirty="0"/>
              <a:t>The Internet</a:t>
            </a:r>
            <a:r>
              <a:rPr lang="en-US" sz="2800" dirty="0"/>
              <a:t> is a network of computers spanning the globe. It is also called the </a:t>
            </a:r>
            <a:r>
              <a:rPr lang="en-US" sz="2800" b="1" dirty="0"/>
              <a:t>World</a:t>
            </a:r>
            <a:r>
              <a:rPr lang="en-US" sz="2800" dirty="0"/>
              <a:t> </a:t>
            </a:r>
            <a:r>
              <a:rPr lang="en-US" sz="2800" b="1" dirty="0"/>
              <a:t>Wide</a:t>
            </a:r>
            <a:r>
              <a:rPr lang="en-US" sz="2800" dirty="0"/>
              <a:t> </a:t>
            </a:r>
            <a:r>
              <a:rPr lang="en-US" sz="2800" b="1" dirty="0"/>
              <a:t>Web.</a:t>
            </a:r>
          </a:p>
          <a:p>
            <a:pPr>
              <a:lnSpc>
                <a:spcPct val="90000"/>
              </a:lnSpc>
            </a:pPr>
            <a:endParaRPr lang="en-US" sz="2800" b="1" dirty="0"/>
          </a:p>
          <a:p>
            <a:pPr>
              <a:lnSpc>
                <a:spcPct val="90000"/>
              </a:lnSpc>
            </a:pPr>
            <a:r>
              <a:rPr lang="en-US" sz="2800" dirty="0"/>
              <a:t>An </a:t>
            </a:r>
            <a:r>
              <a:rPr lang="en-US" sz="2800" b="1" dirty="0"/>
              <a:t>Internet Browser</a:t>
            </a:r>
            <a:r>
              <a:rPr lang="en-US" sz="2800" dirty="0"/>
              <a:t> is a software program that enables you to view Web pages on your computer. Browsers connect computers to the Internet, and allow people to “surf the Web.”</a:t>
            </a:r>
          </a:p>
          <a:p>
            <a:pPr>
              <a:lnSpc>
                <a:spcPct val="90000"/>
              </a:lnSpc>
              <a:buFontTx/>
              <a:buNone/>
            </a:pPr>
            <a:endParaRPr lang="en-US" sz="2800" b="1" dirty="0"/>
          </a:p>
          <a:p>
            <a:pPr>
              <a:lnSpc>
                <a:spcPct val="90000"/>
              </a:lnSpc>
            </a:pPr>
            <a:r>
              <a:rPr lang="en-US" sz="2800" b="1" dirty="0"/>
              <a:t>Internet</a:t>
            </a:r>
            <a:r>
              <a:rPr lang="en-US" sz="2800" dirty="0"/>
              <a:t> </a:t>
            </a:r>
            <a:r>
              <a:rPr lang="en-US" sz="2800" b="1" dirty="0"/>
              <a:t>Explorer</a:t>
            </a:r>
            <a:r>
              <a:rPr lang="en-US" sz="2800" dirty="0"/>
              <a:t> is one of the browsers most commonly used. There are other browsers available as well, including </a:t>
            </a:r>
            <a:r>
              <a:rPr lang="en-US" sz="2800" b="1" dirty="0"/>
              <a:t>Netscape</a:t>
            </a:r>
            <a:r>
              <a:rPr lang="en-US" sz="2800" dirty="0"/>
              <a:t>.   </a:t>
            </a:r>
          </a:p>
        </p:txBody>
      </p:sp>
      <p:pic>
        <p:nvPicPr>
          <p:cNvPr id="5124" name="Picture 4" descr="Internet"/>
          <p:cNvPicPr>
            <a:picLocks noChangeAspect="1" noChangeArrowheads="1"/>
          </p:cNvPicPr>
          <p:nvPr/>
        </p:nvPicPr>
        <p:blipFill>
          <a:blip r:embed="rId2" cstate="print"/>
          <a:srcRect/>
          <a:stretch>
            <a:fillRect/>
          </a:stretch>
        </p:blipFill>
        <p:spPr bwMode="auto">
          <a:xfrm>
            <a:off x="7924800" y="4114800"/>
            <a:ext cx="1066800" cy="1066800"/>
          </a:xfrm>
          <a:prstGeom prst="rect">
            <a:avLst/>
          </a:prstGeom>
          <a:noFill/>
          <a:ln w="9525">
            <a:noFill/>
            <a:miter lim="800000"/>
            <a:headEnd/>
            <a:tailEnd/>
          </a:ln>
        </p:spPr>
      </p:pic>
      <p:pic>
        <p:nvPicPr>
          <p:cNvPr id="5125" name="Picture 5" descr="netscape_icon"/>
          <p:cNvPicPr>
            <a:picLocks noChangeAspect="1" noChangeArrowheads="1"/>
          </p:cNvPicPr>
          <p:nvPr/>
        </p:nvPicPr>
        <p:blipFill>
          <a:blip r:embed="rId3" cstate="print"/>
          <a:srcRect/>
          <a:stretch>
            <a:fillRect/>
          </a:stretch>
        </p:blipFill>
        <p:spPr bwMode="auto">
          <a:xfrm>
            <a:off x="7696200" y="5829300"/>
            <a:ext cx="1028700" cy="10287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http://www.buzzle.com/img/articleImages/129347-38313-31.jpg"/>
          <p:cNvPicPr>
            <a:picLocks noChangeAspect="1" noChangeArrowheads="1"/>
          </p:cNvPicPr>
          <p:nvPr/>
        </p:nvPicPr>
        <p:blipFill>
          <a:blip r:embed="rId2" cstate="print"/>
          <a:srcRect/>
          <a:stretch>
            <a:fillRect/>
          </a:stretch>
        </p:blipFill>
        <p:spPr bwMode="auto">
          <a:xfrm>
            <a:off x="914400" y="0"/>
            <a:ext cx="6858000" cy="6553202"/>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www.advantages-disadvantages.co/wp-content/uploads/2015/07/Advantages-disadvantages-of-internet.jpg"/>
          <p:cNvPicPr>
            <a:picLocks noChangeAspect="1" noChangeArrowheads="1"/>
          </p:cNvPicPr>
          <p:nvPr/>
        </p:nvPicPr>
        <p:blipFill>
          <a:blip r:embed="rId2" cstate="print"/>
          <a:srcRect/>
          <a:stretch>
            <a:fillRect/>
          </a:stretch>
        </p:blipFill>
        <p:spPr bwMode="auto">
          <a:xfrm>
            <a:off x="152400" y="381000"/>
            <a:ext cx="8774546" cy="5791200"/>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http://www.tutorialspoint.com/internet_technologies/images/internet-internet_advantages.jpg"/>
          <p:cNvPicPr>
            <a:picLocks noChangeAspect="1" noChangeArrowheads="1"/>
          </p:cNvPicPr>
          <p:nvPr/>
        </p:nvPicPr>
        <p:blipFill>
          <a:blip r:embed="rId2" cstate="print"/>
          <a:srcRect/>
          <a:stretch>
            <a:fillRect/>
          </a:stretch>
        </p:blipFill>
        <p:spPr bwMode="auto">
          <a:xfrm>
            <a:off x="228600" y="0"/>
            <a:ext cx="8763000" cy="6629400"/>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http://image.slidesharecdn.com/rishab10c-150612142933-lva1-app6891/95/advantages-and-disadvantages-of-internet-8-638.jpg?cb=1434119489"/>
          <p:cNvPicPr>
            <a:picLocks noChangeAspect="1" noChangeArrowheads="1"/>
          </p:cNvPicPr>
          <p:nvPr/>
        </p:nvPicPr>
        <p:blipFill>
          <a:blip r:embed="rId2"/>
          <a:srcRect/>
          <a:stretch>
            <a:fillRect/>
          </a:stretch>
        </p:blipFill>
        <p:spPr bwMode="auto">
          <a:xfrm>
            <a:off x="0" y="0"/>
            <a:ext cx="9208526" cy="6858000"/>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http://image.slidesharecdn.com/advantageanddisadvantageoftheinternet-140901170510-phpapp01/95/advantage-and-disadvantage-of-the-internet-6-638.jpg?cb=1409593022"/>
          <p:cNvPicPr>
            <a:picLocks noChangeAspect="1" noChangeArrowheads="1"/>
          </p:cNvPicPr>
          <p:nvPr/>
        </p:nvPicPr>
        <p:blipFill>
          <a:blip r:embed="rId2" cstate="print"/>
          <a:srcRect/>
          <a:stretch>
            <a:fillRect/>
          </a:stretch>
        </p:blipFill>
        <p:spPr bwMode="auto">
          <a:xfrm>
            <a:off x="381000" y="228600"/>
            <a:ext cx="8322502" cy="6248400"/>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09800" y="2743200"/>
            <a:ext cx="4392549" cy="1107996"/>
          </a:xfrm>
          <a:prstGeom prst="rect">
            <a:avLst/>
          </a:prstGeom>
          <a:noFill/>
        </p:spPr>
        <p:txBody>
          <a:bodyPr wrap="none" rtlCol="0">
            <a:spAutoFit/>
          </a:bodyPr>
          <a:lstStyle/>
          <a:p>
            <a:r>
              <a:rPr lang="en-US" sz="6600" b="1" dirty="0" smtClean="0">
                <a:solidFill>
                  <a:srgbClr val="0000CC"/>
                </a:solidFill>
              </a:rPr>
              <a:t>FEW TERMS</a:t>
            </a:r>
            <a:endParaRPr lang="en-US" sz="6600" b="1" dirty="0">
              <a:solidFill>
                <a:srgbClr val="0000CC"/>
              </a:solidFill>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Untitled-1.jpg"/>
          <p:cNvPicPr>
            <a:picLocks noChangeAspect="1"/>
          </p:cNvPicPr>
          <p:nvPr/>
        </p:nvPicPr>
        <p:blipFill>
          <a:blip r:embed="rId2"/>
          <a:srcRect b="32813"/>
          <a:stretch>
            <a:fillRect/>
          </a:stretch>
        </p:blipFill>
        <p:spPr>
          <a:xfrm>
            <a:off x="0" y="1295400"/>
            <a:ext cx="9144000" cy="4368632"/>
          </a:xfrm>
          <a:prstGeom prst="rect">
            <a:avLst/>
          </a:prstGeom>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https://alssl.askleomedia.com/wp-content/uploads/2013/02/hub_incoming.png"/>
          <p:cNvPicPr>
            <a:picLocks noChangeAspect="1" noChangeArrowheads="1"/>
          </p:cNvPicPr>
          <p:nvPr/>
        </p:nvPicPr>
        <p:blipFill>
          <a:blip r:embed="rId2" cstate="print"/>
          <a:srcRect/>
          <a:stretch>
            <a:fillRect/>
          </a:stretch>
        </p:blipFill>
        <p:spPr bwMode="auto">
          <a:xfrm>
            <a:off x="228600" y="1053569"/>
            <a:ext cx="8329028" cy="5804431"/>
          </a:xfrm>
          <a:prstGeom prst="rect">
            <a:avLst/>
          </a:prstGeom>
          <a:noFill/>
        </p:spPr>
      </p:pic>
      <p:sp>
        <p:nvSpPr>
          <p:cNvPr id="6" name="TextBox 5"/>
          <p:cNvSpPr txBox="1"/>
          <p:nvPr/>
        </p:nvSpPr>
        <p:spPr>
          <a:xfrm>
            <a:off x="3505200" y="304800"/>
            <a:ext cx="1885453" cy="830997"/>
          </a:xfrm>
          <a:prstGeom prst="rect">
            <a:avLst/>
          </a:prstGeom>
          <a:noFill/>
        </p:spPr>
        <p:txBody>
          <a:bodyPr wrap="none" rtlCol="0">
            <a:spAutoFit/>
          </a:bodyPr>
          <a:lstStyle/>
          <a:p>
            <a:pPr algn="ctr"/>
            <a:r>
              <a:rPr lang="en-US" dirty="0" smtClean="0"/>
              <a:t> </a:t>
            </a:r>
            <a:r>
              <a:rPr lang="en-US" sz="4800" b="1" dirty="0" smtClean="0">
                <a:solidFill>
                  <a:srgbClr val="FF0000"/>
                </a:solidFill>
              </a:rPr>
              <a:t>A HUB</a:t>
            </a:r>
            <a:endParaRPr lang="en-US" sz="4800" b="1" dirty="0">
              <a:solidFill>
                <a:srgbClr val="FF0000"/>
              </a:solidFill>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ww.datacottage.com/nch/index_htm_files/ehubani.gif"/>
          <p:cNvPicPr>
            <a:picLocks noChangeAspect="1" noChangeArrowheads="1" noCrop="1"/>
          </p:cNvPicPr>
          <p:nvPr/>
        </p:nvPicPr>
        <p:blipFill>
          <a:blip r:embed="rId2"/>
          <a:srcRect/>
          <a:stretch>
            <a:fillRect/>
          </a:stretch>
        </p:blipFill>
        <p:spPr bwMode="auto">
          <a:xfrm>
            <a:off x="0" y="1981200"/>
            <a:ext cx="8763001" cy="4648200"/>
          </a:xfrm>
          <a:prstGeom prst="rect">
            <a:avLst/>
          </a:prstGeom>
          <a:noFill/>
        </p:spPr>
      </p:pic>
      <p:sp>
        <p:nvSpPr>
          <p:cNvPr id="3" name="Rectangle 2"/>
          <p:cNvSpPr/>
          <p:nvPr/>
        </p:nvSpPr>
        <p:spPr>
          <a:xfrm>
            <a:off x="3733800" y="304800"/>
            <a:ext cx="1672253" cy="707886"/>
          </a:xfrm>
          <a:prstGeom prst="rect">
            <a:avLst/>
          </a:prstGeom>
        </p:spPr>
        <p:txBody>
          <a:bodyPr wrap="none">
            <a:spAutoFit/>
          </a:bodyPr>
          <a:lstStyle/>
          <a:p>
            <a:pPr algn="ctr"/>
            <a:r>
              <a:rPr lang="en-US" sz="4000" dirty="0" smtClean="0">
                <a:solidFill>
                  <a:srgbClr val="0000CC"/>
                </a:solidFill>
              </a:rPr>
              <a:t> </a:t>
            </a:r>
            <a:r>
              <a:rPr lang="en-US" sz="4000" b="1" dirty="0" smtClean="0">
                <a:solidFill>
                  <a:srgbClr val="0000CC"/>
                </a:solidFill>
              </a:rPr>
              <a:t>A HUB</a:t>
            </a:r>
            <a:endParaRPr lang="en-US" sz="4000" b="1" dirty="0">
              <a:solidFill>
                <a:srgbClr val="0000CC"/>
              </a:solidFill>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http://www.networking-basics.net/wp-content/uploads/2014/09/Switch-vs-Hub.gif"/>
          <p:cNvPicPr>
            <a:picLocks noChangeAspect="1" noChangeArrowheads="1"/>
          </p:cNvPicPr>
          <p:nvPr/>
        </p:nvPicPr>
        <p:blipFill>
          <a:blip r:embed="rId2" cstate="print"/>
          <a:srcRect/>
          <a:stretch>
            <a:fillRect/>
          </a:stretch>
        </p:blipFill>
        <p:spPr bwMode="auto">
          <a:xfrm>
            <a:off x="685800" y="152400"/>
            <a:ext cx="7848600" cy="6502028"/>
          </a:xfrm>
          <a:prstGeom prst="rect">
            <a:avLst/>
          </a:prstGeom>
          <a:noFill/>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http://www.fs.com/blog/wp-content/uploads/2015/09/switch1.gif"/>
          <p:cNvPicPr>
            <a:picLocks noChangeAspect="1" noChangeArrowheads="1" noCrop="1"/>
          </p:cNvPicPr>
          <p:nvPr/>
        </p:nvPicPr>
        <p:blipFill>
          <a:blip r:embed="rId2"/>
          <a:srcRect/>
          <a:stretch>
            <a:fillRect/>
          </a:stretch>
        </p:blipFill>
        <p:spPr bwMode="auto">
          <a:xfrm>
            <a:off x="355600" y="304800"/>
            <a:ext cx="8407400" cy="6305552"/>
          </a:xfrm>
          <a:prstGeom prst="rect">
            <a:avLst/>
          </a:prstGeom>
          <a:noFill/>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p:cNvPicPr>
            <a:picLocks noChangeAspect="1" noChangeArrowheads="1"/>
          </p:cNvPicPr>
          <p:nvPr/>
        </p:nvPicPr>
        <p:blipFill>
          <a:blip r:embed="rId3" cstate="print"/>
          <a:srcRect l="25000" t="28667" r="24001" b="30000"/>
          <a:stretch>
            <a:fillRect/>
          </a:stretch>
        </p:blipFill>
        <p:spPr bwMode="auto">
          <a:xfrm>
            <a:off x="228600" y="171450"/>
            <a:ext cx="8915400" cy="6686550"/>
          </a:xfrm>
          <a:prstGeom prst="rect">
            <a:avLst/>
          </a:prstGeom>
          <a:noFill/>
          <a:ln w="9525">
            <a:noFill/>
            <a:miter lim="800000"/>
            <a:headEnd/>
            <a:tailEnd/>
          </a:ln>
          <a:effec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24578"/>
                                        </p:tgtEl>
                                        <p:attrNameLst>
                                          <p:attrName>style.visibility</p:attrName>
                                        </p:attrNameLst>
                                      </p:cBhvr>
                                      <p:to>
                                        <p:strVal val="visible"/>
                                      </p:to>
                                    </p:set>
                                    <p:anim calcmode="lin" valueType="num">
                                      <p:cBhvr>
                                        <p:cTn id="7" dur="1000" fill="hold"/>
                                        <p:tgtEl>
                                          <p:spTgt spid="24578"/>
                                        </p:tgtEl>
                                        <p:attrNameLst>
                                          <p:attrName>ppt_w</p:attrName>
                                        </p:attrNameLst>
                                      </p:cBhvr>
                                      <p:tavLst>
                                        <p:tav tm="0">
                                          <p:val>
                                            <p:fltVal val="0"/>
                                          </p:val>
                                        </p:tav>
                                        <p:tav tm="100000">
                                          <p:val>
                                            <p:strVal val="#ppt_w"/>
                                          </p:val>
                                        </p:tav>
                                      </p:tavLst>
                                    </p:anim>
                                    <p:anim calcmode="lin" valueType="num">
                                      <p:cBhvr>
                                        <p:cTn id="8" dur="1000" fill="hold"/>
                                        <p:tgtEl>
                                          <p:spTgt spid="24578"/>
                                        </p:tgtEl>
                                        <p:attrNameLst>
                                          <p:attrName>ppt_h</p:attrName>
                                        </p:attrNameLst>
                                      </p:cBhvr>
                                      <p:tavLst>
                                        <p:tav tm="0">
                                          <p:val>
                                            <p:fltVal val="0"/>
                                          </p:val>
                                        </p:tav>
                                        <p:tav tm="100000">
                                          <p:val>
                                            <p:strVal val="#ppt_h"/>
                                          </p:val>
                                        </p:tav>
                                      </p:tavLst>
                                    </p:anim>
                                    <p:anim calcmode="lin" valueType="num">
                                      <p:cBhvr>
                                        <p:cTn id="9" dur="1000" fill="hold"/>
                                        <p:tgtEl>
                                          <p:spTgt spid="24578"/>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4578"/>
                                        </p:tgtEl>
                                        <p:attrNameLst>
                                          <p:attrName>ppt_y</p:attrName>
                                        </p:attrNameLst>
                                      </p:cBhvr>
                                      <p:tavLst>
                                        <p:tav tm="0" fmla="#ppt_y+(sin(-2*pi*(1-$))*-#ppt_x+cos(-2*pi*(1-$))*(1-#ppt_y))*(1-$)">
                                          <p:val>
                                            <p:fltVal val="0"/>
                                          </p:val>
                                        </p:tav>
                                        <p:tav tm="100000">
                                          <p:val>
                                            <p:fltVal val="1"/>
                                          </p:val>
                                        </p:tav>
                                      </p:tavLst>
                                    </p:anim>
                                  </p:childTnLst>
                                  <p:subTnLst>
                                    <p:audio>
                                      <p:cMediaNode>
                                        <p:cTn display="0" masterRel="sameClick">
                                          <p:stCondLst>
                                            <p:cond evt="begin" delay="0">
                                              <p:tn val="5"/>
                                            </p:cond>
                                          </p:stCondLst>
                                          <p:endCondLst>
                                            <p:cond evt="onStopAudio" delay="0">
                                              <p:tgtEl>
                                                <p:sldTgt/>
                                              </p:tgtEl>
                                            </p:cond>
                                          </p:endCondLst>
                                        </p:cTn>
                                        <p:tgtEl>
                                          <p:sndTgt r:embed="rId2" name="explod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AutoShape 2" descr="https://encrypted-tbn2.gstatic.com/images?q=tbn:ANd9GcSUHaqTx6FoQU5MYglMX49C_8d11RQjjKkiRfQ8A1Z-V_UDNLyV"/>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22532" name="Picture 4" descr="http://www.adcaminho.com.br/wp-content/uploads/2013/04/A-internet-gera-malef%C3%ADcios-ou-benef%C3%ADcios-%C3%A0s-rela%C3%A7%C3%B5es-sociais.png"/>
          <p:cNvPicPr>
            <a:picLocks noChangeAspect="1" noChangeArrowheads="1"/>
          </p:cNvPicPr>
          <p:nvPr/>
        </p:nvPicPr>
        <p:blipFill>
          <a:blip r:embed="rId2" cstate="print"/>
          <a:srcRect/>
          <a:stretch>
            <a:fillRect/>
          </a:stretch>
        </p:blipFill>
        <p:spPr bwMode="auto">
          <a:xfrm>
            <a:off x="838200" y="152400"/>
            <a:ext cx="7162800" cy="4951558"/>
          </a:xfrm>
          <a:prstGeom prst="rect">
            <a:avLst/>
          </a:prstGeom>
          <a:noFill/>
        </p:spPr>
      </p:pic>
      <p:sp>
        <p:nvSpPr>
          <p:cNvPr id="4" name="TextBox 3"/>
          <p:cNvSpPr txBox="1"/>
          <p:nvPr/>
        </p:nvSpPr>
        <p:spPr>
          <a:xfrm>
            <a:off x="1828800" y="5715000"/>
            <a:ext cx="5131661" cy="400110"/>
          </a:xfrm>
          <a:prstGeom prst="rect">
            <a:avLst/>
          </a:prstGeom>
          <a:noFill/>
        </p:spPr>
        <p:txBody>
          <a:bodyPr wrap="none" rtlCol="0">
            <a:spAutoFit/>
          </a:bodyPr>
          <a:lstStyle/>
          <a:p>
            <a:r>
              <a:rPr lang="en-US" sz="2000" dirty="0" smtClean="0"/>
              <a:t>Made with inputs and images from the internet</a:t>
            </a:r>
            <a:endParaRPr lang="en-US" sz="20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228</TotalTime>
  <Words>383</Words>
  <Application>Microsoft Office PowerPoint</Application>
  <PresentationFormat>On-screen Show (4:3)</PresentationFormat>
  <Paragraphs>54</Paragraphs>
  <Slides>31</Slides>
  <Notes>0</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Layout of a Web Page</vt:lpstr>
      <vt:lpstr>Some Common Terms</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vector>
  </TitlesOfParts>
  <Company>Grizli777</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Comp</dc:creator>
  <cp:lastModifiedBy>Comp</cp:lastModifiedBy>
  <cp:revision>105</cp:revision>
  <dcterms:created xsi:type="dcterms:W3CDTF">2016-07-08T02:48:22Z</dcterms:created>
  <dcterms:modified xsi:type="dcterms:W3CDTF">2016-07-11T06:49:20Z</dcterms:modified>
</cp:coreProperties>
</file>